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5C56"/>
    <a:srgbClr val="EA515B"/>
    <a:srgbClr val="EF7C21"/>
    <a:srgbClr val="EFD621"/>
    <a:srgbClr val="50AF47"/>
    <a:srgbClr val="96BEE9"/>
    <a:srgbClr val="3B4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51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97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673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404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797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072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71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25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85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523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66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8873A-32DB-4225-AA63-CA0616A3DA6D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1B8A8-0AD0-4652-9C27-2D19DB10C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24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4" b="1869"/>
          <a:stretch/>
        </p:blipFill>
        <p:spPr>
          <a:xfrm>
            <a:off x="-1" y="857"/>
            <a:ext cx="12202887" cy="6857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3" y="5654246"/>
            <a:ext cx="2066142" cy="9343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85" y="5474713"/>
            <a:ext cx="7830328" cy="12679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3700" y="371903"/>
            <a:ext cx="114045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Coastal erosion and flooding</a:t>
            </a:r>
          </a:p>
          <a:p>
            <a:pPr algn="ctr"/>
            <a:b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a Community </a:t>
            </a:r>
          </a:p>
          <a:p>
            <a:pPr algn="ctr"/>
            <a: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Plan (CTP) help?</a:t>
            </a:r>
            <a:endParaRPr lang="en-GB" sz="2800" b="1" dirty="0">
              <a:solidFill>
                <a:srgbClr val="3B4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142" y="3784126"/>
            <a:ext cx="114045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By Marnix de Vriend for Haskoning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Coordinator Coastwise Community Transition Plan Walcott, Bacton and Weybourne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Parish Council Weybourne, 3rd September 2025</a:t>
            </a:r>
          </a:p>
        </p:txBody>
      </p:sp>
    </p:spTree>
    <p:extLst>
      <p:ext uri="{BB962C8B-B14F-4D97-AF65-F5344CB8AC3E}">
        <p14:creationId xmlns:p14="http://schemas.microsoft.com/office/powerpoint/2010/main" val="3321423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05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3" y="5654246"/>
            <a:ext cx="2066142" cy="9343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85" y="5474713"/>
            <a:ext cx="7830328" cy="12679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67470D-738D-E8CB-D2E3-4BCC7EAB5C3E}"/>
              </a:ext>
            </a:extLst>
          </p:cNvPr>
          <p:cNvSpPr txBox="1"/>
          <p:nvPr/>
        </p:nvSpPr>
        <p:spPr>
          <a:xfrm>
            <a:off x="400049" y="371903"/>
            <a:ext cx="11404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 of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D6A8E7-8E4A-B5F4-C4EC-9F321D983243}"/>
              </a:ext>
            </a:extLst>
          </p:cNvPr>
          <p:cNvSpPr txBox="1"/>
          <p:nvPr/>
        </p:nvSpPr>
        <p:spPr>
          <a:xfrm>
            <a:off x="399142" y="1282474"/>
            <a:ext cx="114045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Who is Haskoning?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is Coastwise (Transition Plan project?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are the project objectives?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 will we try to achieve them?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 can we work together?</a:t>
            </a:r>
          </a:p>
        </p:txBody>
      </p:sp>
    </p:spTree>
    <p:extLst>
      <p:ext uri="{BB962C8B-B14F-4D97-AF65-F5344CB8AC3E}">
        <p14:creationId xmlns:p14="http://schemas.microsoft.com/office/powerpoint/2010/main" val="1012169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2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3" y="5654246"/>
            <a:ext cx="2066142" cy="9343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85" y="5474713"/>
            <a:ext cx="7830328" cy="12679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D5424E-A9F9-EFC7-671B-049B63A6EF3B}"/>
              </a:ext>
            </a:extLst>
          </p:cNvPr>
          <p:cNvSpPr txBox="1"/>
          <p:nvPr/>
        </p:nvSpPr>
        <p:spPr>
          <a:xfrm>
            <a:off x="400049" y="371903"/>
            <a:ext cx="11404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Haskoning</a:t>
            </a:r>
            <a:endParaRPr lang="en-GB" sz="2800" b="1" dirty="0">
              <a:solidFill>
                <a:srgbClr val="3B4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1E6143-ACCC-5440-FEC3-69F8B600836C}"/>
              </a:ext>
            </a:extLst>
          </p:cNvPr>
          <p:cNvSpPr txBox="1"/>
          <p:nvPr/>
        </p:nvSpPr>
        <p:spPr>
          <a:xfrm>
            <a:off x="399142" y="1282474"/>
            <a:ext cx="114045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Consulting engineers, Dutch background with UK home market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Very active on the Norfolk coast: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Bacton Sandscaping: idea, plan, design, monitoring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Shoreline Management Plans and coastal erosion predictions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Helping Wells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Harbour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 various coastal landowners (Holkham, RSPB, Burnham community) plan for coastal change</a:t>
            </a:r>
          </a:p>
        </p:txBody>
      </p:sp>
      <p:pic>
        <p:nvPicPr>
          <p:cNvPr id="5" name="Picture 4" descr="A picture containing outdoor, grass, nature, shore&#10;&#10;Description automatically generated">
            <a:extLst>
              <a:ext uri="{FF2B5EF4-FFF2-40B4-BE49-F238E27FC236}">
                <a16:creationId xmlns:a16="http://schemas.microsoft.com/office/drawing/2014/main" id="{FFA0CE70-3589-5EAF-A070-67BC5D855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671" y="3540899"/>
            <a:ext cx="2914989" cy="2198524"/>
          </a:xfrm>
          <a:prstGeom prst="rect">
            <a:avLst/>
          </a:prstGeom>
        </p:spPr>
      </p:pic>
      <p:pic>
        <p:nvPicPr>
          <p:cNvPr id="8" name="Picture 2" descr="Flooding modelling at Titchwell">
            <a:extLst>
              <a:ext uri="{FF2B5EF4-FFF2-40B4-BE49-F238E27FC236}">
                <a16:creationId xmlns:a16="http://schemas.microsoft.com/office/drawing/2014/main" id="{83304792-53E7-032C-F7C9-ACC2BF7F7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028" y="3540899"/>
            <a:ext cx="3110345" cy="220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B7D361-0ABF-0CB8-BAC6-AB182CB99E6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502" t="6252" r="16241" b="26415"/>
          <a:stretch>
            <a:fillRect/>
          </a:stretch>
        </p:blipFill>
        <p:spPr>
          <a:xfrm>
            <a:off x="4765581" y="3538854"/>
            <a:ext cx="2529993" cy="220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5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2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3" y="5654246"/>
            <a:ext cx="2066142" cy="9343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85" y="5474713"/>
            <a:ext cx="7830328" cy="12679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242176-F4C6-C762-3BCD-5B50B919A1E1}"/>
              </a:ext>
            </a:extLst>
          </p:cNvPr>
          <p:cNvSpPr txBox="1"/>
          <p:nvPr/>
        </p:nvSpPr>
        <p:spPr>
          <a:xfrm>
            <a:off x="400049" y="371903"/>
            <a:ext cx="11404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Coastwise CTP?</a:t>
            </a:r>
            <a:endParaRPr lang="en-GB" sz="2800" b="1" dirty="0">
              <a:solidFill>
                <a:srgbClr val="3B4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F61917-74AB-9806-89FC-09CBC499EFC0}"/>
              </a:ext>
            </a:extLst>
          </p:cNvPr>
          <p:cNvSpPr txBox="1"/>
          <p:nvPr/>
        </p:nvSpPr>
        <p:spPr>
          <a:xfrm>
            <a:off x="399142" y="1282474"/>
            <a:ext cx="114045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Coastal erosion  and flooding accelerated by climate change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Adapt, manage retreat , try to link it to community demands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Instead of wait and see 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TP and its Action Plan: community-owned</a:t>
            </a:r>
          </a:p>
        </p:txBody>
      </p:sp>
    </p:spTree>
    <p:extLst>
      <p:ext uri="{BB962C8B-B14F-4D97-AF65-F5344CB8AC3E}">
        <p14:creationId xmlns:p14="http://schemas.microsoft.com/office/powerpoint/2010/main" val="1709352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DDC47-4DA8-C192-0D29-8E10781B1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9984AF-DCF7-BA7B-88FC-91F9460494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4" b="1869"/>
          <a:stretch/>
        </p:blipFill>
        <p:spPr>
          <a:xfrm>
            <a:off x="-1" y="857"/>
            <a:ext cx="12202887" cy="6857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D8E4BB-0F21-CBA1-8A34-EBA480CA0A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3" y="5654246"/>
            <a:ext cx="2066142" cy="9343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E58451-AA6A-6346-2DDE-CF9FB6B89F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85" y="5474713"/>
            <a:ext cx="7830328" cy="12679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3369A5-98AD-286F-63CE-7169AD92E65C}"/>
              </a:ext>
            </a:extLst>
          </p:cNvPr>
          <p:cNvSpPr txBox="1"/>
          <p:nvPr/>
        </p:nvSpPr>
        <p:spPr>
          <a:xfrm>
            <a:off x="400049" y="371903"/>
            <a:ext cx="11404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Objectives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43C3C5-0F9C-CC83-8095-4F35F168ECEF}"/>
              </a:ext>
            </a:extLst>
          </p:cNvPr>
          <p:cNvSpPr txBox="1"/>
          <p:nvPr/>
        </p:nvSpPr>
        <p:spPr>
          <a:xfrm>
            <a:off x="399142" y="1282474"/>
            <a:ext cx="114045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Adapt to cliff erosion caused by stronger waves and more rainfall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Adapt to flooding (when caused by high tides)?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Community based and community owned - but also deliverable: NNDC-adopted and fundable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Set an example for elsewhere</a:t>
            </a:r>
          </a:p>
        </p:txBody>
      </p:sp>
    </p:spTree>
    <p:extLst>
      <p:ext uri="{BB962C8B-B14F-4D97-AF65-F5344CB8AC3E}">
        <p14:creationId xmlns:p14="http://schemas.microsoft.com/office/powerpoint/2010/main" val="688301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DCB6C-AECF-3195-39C8-621D186C8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949618-C7E0-70B3-6C13-3C189A1E5B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05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26CADC-1B0E-A0D8-F3C1-8C882BA8F4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3" y="5654246"/>
            <a:ext cx="2066142" cy="9343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7355ED-C08B-BD20-969A-2655609EF7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85" y="5474713"/>
            <a:ext cx="7830328" cy="12679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4C8E7A-032A-BBA9-11C4-B74E5C0EA3AA}"/>
              </a:ext>
            </a:extLst>
          </p:cNvPr>
          <p:cNvSpPr txBox="1"/>
          <p:nvPr/>
        </p:nvSpPr>
        <p:spPr>
          <a:xfrm>
            <a:off x="400049" y="371903"/>
            <a:ext cx="11404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might (not) occur?</a:t>
            </a:r>
            <a:endParaRPr lang="en-GB" sz="2800" b="1" dirty="0">
              <a:solidFill>
                <a:srgbClr val="3B4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3219C1-E116-21BA-B1B3-9408D13D9AF1}"/>
              </a:ext>
            </a:extLst>
          </p:cNvPr>
          <p:cNvSpPr txBox="1"/>
          <p:nvPr/>
        </p:nvSpPr>
        <p:spPr>
          <a:xfrm>
            <a:off x="399142" y="1282474"/>
            <a:ext cx="11404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255326-96EE-5E4F-7A96-86964E9602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93"/>
          <a:stretch>
            <a:fillRect/>
          </a:stretch>
        </p:blipFill>
        <p:spPr>
          <a:xfrm>
            <a:off x="1060569" y="1058967"/>
            <a:ext cx="5711756" cy="53108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0A0358-D8BD-1FA3-0C94-F17E560BA1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07" b="64823"/>
          <a:stretch>
            <a:fillRect/>
          </a:stretch>
        </p:blipFill>
        <p:spPr>
          <a:xfrm>
            <a:off x="6937562" y="1058967"/>
            <a:ext cx="3105214" cy="306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67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9AD1A-3C92-7BC8-9DC7-AEF2638CB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5A4964-DA98-0409-B980-66E915CE2A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2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65BCA7-99B8-6D9E-867E-BAC3C7DFE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3" y="5654246"/>
            <a:ext cx="2066142" cy="9343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75093C-EDD5-899F-5C0A-03BF0268FB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85" y="5474713"/>
            <a:ext cx="7830328" cy="12679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EE774B-96DF-4D15-47EE-3CA2190516BF}"/>
              </a:ext>
            </a:extLst>
          </p:cNvPr>
          <p:cNvSpPr txBox="1"/>
          <p:nvPr/>
        </p:nvSpPr>
        <p:spPr>
          <a:xfrm>
            <a:off x="400049" y="371903"/>
            <a:ext cx="11404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FC7666-61E5-7F66-1842-1B5ECF7777BD}"/>
              </a:ext>
            </a:extLst>
          </p:cNvPr>
          <p:cNvSpPr txBox="1"/>
          <p:nvPr/>
        </p:nvSpPr>
        <p:spPr>
          <a:xfrm>
            <a:off x="399142" y="1282474"/>
            <a:ext cx="114045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Methods and techniques: develop and appraise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Based on the communities’ knowledge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Linking to community desires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Preferred alternative or more options to choose from?</a:t>
            </a:r>
          </a:p>
        </p:txBody>
      </p:sp>
    </p:spTree>
    <p:extLst>
      <p:ext uri="{BB962C8B-B14F-4D97-AF65-F5344CB8AC3E}">
        <p14:creationId xmlns:p14="http://schemas.microsoft.com/office/powerpoint/2010/main" val="1023468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85605-908B-18F2-9E04-05CEAE2B8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214E06-BA8D-0D8C-48D8-82973EB427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2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11EE01-2D9C-0987-E36E-ED7B8B4118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3" y="5654246"/>
            <a:ext cx="2066142" cy="9343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8506BD-531F-1F4B-E6DA-403400CC45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85" y="5474713"/>
            <a:ext cx="7830328" cy="12679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7F685F-3B8F-535E-AD15-0D91E21EBEAA}"/>
              </a:ext>
            </a:extLst>
          </p:cNvPr>
          <p:cNvSpPr txBox="1"/>
          <p:nvPr/>
        </p:nvSpPr>
        <p:spPr>
          <a:xfrm>
            <a:off x="400049" y="371903"/>
            <a:ext cx="11404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Options and appraisal: an example</a:t>
            </a:r>
            <a:endParaRPr lang="en-GB" sz="2800" b="1" dirty="0">
              <a:solidFill>
                <a:srgbClr val="3B4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7EC1F592-94A1-900F-2B84-929BAA7F14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769" y="895123"/>
            <a:ext cx="5609590" cy="49015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4202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D313A-624F-A0C7-6817-0AEA8CF71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A52EC8-68DD-69A9-901F-11CC2E2B92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4" b="1869"/>
          <a:stretch/>
        </p:blipFill>
        <p:spPr>
          <a:xfrm>
            <a:off x="-1" y="857"/>
            <a:ext cx="12202887" cy="6857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6777A2-8D4D-7789-BF98-4CD582D4D7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3" y="5654246"/>
            <a:ext cx="2066142" cy="9343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7D65D6-5D95-4777-7540-F6D73DF1C9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85" y="5474713"/>
            <a:ext cx="7830328" cy="12679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2C1C61-D23A-8CEE-D7C4-F40BECA325CA}"/>
              </a:ext>
            </a:extLst>
          </p:cNvPr>
          <p:cNvSpPr txBox="1"/>
          <p:nvPr/>
        </p:nvSpPr>
        <p:spPr>
          <a:xfrm>
            <a:off x="400049" y="371903"/>
            <a:ext cx="11404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B4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work together?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ED2052-A435-4856-86E3-6A0F15913DD5}"/>
              </a:ext>
            </a:extLst>
          </p:cNvPr>
          <p:cNvSpPr txBox="1"/>
          <p:nvPr/>
        </p:nvSpPr>
        <p:spPr>
          <a:xfrm>
            <a:off x="399142" y="1282474"/>
            <a:ext cx="1140459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Walkin-events started 1st September: show maps slide 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Combined Coastwise/ TP Cafés (follow-up of June 2024) October/ December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Stakeholder encounters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Use local platforms for communication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Try to be a part of the community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Listen and respond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What is in it for Weybourne?</a:t>
            </a:r>
          </a:p>
        </p:txBody>
      </p:sp>
    </p:spTree>
    <p:extLst>
      <p:ext uri="{BB962C8B-B14F-4D97-AF65-F5344CB8AC3E}">
        <p14:creationId xmlns:p14="http://schemas.microsoft.com/office/powerpoint/2010/main" val="2039163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astwis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25C56"/>
      </a:accent1>
      <a:accent2>
        <a:srgbClr val="3B4395"/>
      </a:accent2>
      <a:accent3>
        <a:srgbClr val="96C0E9"/>
      </a:accent3>
      <a:accent4>
        <a:srgbClr val="50AF47"/>
      </a:accent4>
      <a:accent5>
        <a:srgbClr val="EA515B"/>
      </a:accent5>
      <a:accent6>
        <a:srgbClr val="EFD621"/>
      </a:accent6>
      <a:hlink>
        <a:srgbClr val="3B4395"/>
      </a:hlink>
      <a:folHlink>
        <a:srgbClr val="96C0E9"/>
      </a:folHlink>
    </a:clrScheme>
    <a:fontScheme name="NNDC Branding">
      <a:majorFont>
        <a:latin typeface="Gotham Black"/>
        <a:ea typeface=""/>
        <a:cs typeface=""/>
      </a:majorFont>
      <a:minorFont>
        <a:latin typeface="Gotha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1254</TotalTime>
  <Words>300</Words>
  <Application>Microsoft Office PowerPoint</Application>
  <PresentationFormat>Widescreen</PresentationFormat>
  <Paragraphs>62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North Norfolk District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Rosie Blyth</dc:creator>
  <cp:lastModifiedBy>Bipasha Barman</cp:lastModifiedBy>
  <cp:revision>12</cp:revision>
  <dcterms:created xsi:type="dcterms:W3CDTF">2023-08-01T14:17:25Z</dcterms:created>
  <dcterms:modified xsi:type="dcterms:W3CDTF">2025-09-03T15:35:00Z</dcterms:modified>
</cp:coreProperties>
</file>